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D120CE5-B85D-4E81-A6A9-E636F1B3C6D4}">
          <p14:sldIdLst>
            <p14:sldId id="256"/>
            <p14:sldId id="257"/>
            <p14:sldId id="258"/>
            <p14:sldId id="259"/>
            <p14:sldId id="260"/>
            <p14:sldId id="261"/>
            <p14:sldId id="262"/>
            <p14:sldId id="263"/>
            <p14:sldId id="264"/>
            <p14:sldId id="265"/>
            <p14:sldId id="266"/>
          </p14:sldIdLst>
        </p14:section>
        <p14:section name="Untitled Section" id="{31A55296-1E13-47F1-BC46-FF4941B509D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8B7BC055-D010-439C-958F-C95116D686C0}"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4250615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B7BC055-D010-439C-958F-C95116D686C0}"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140064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B7BC055-D010-439C-958F-C95116D686C0}"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1689560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B7BC055-D010-439C-958F-C95116D686C0}"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353661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7BC055-D010-439C-958F-C95116D686C0}"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158721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8B7BC055-D010-439C-958F-C95116D686C0}"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106550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8B7BC055-D010-439C-958F-C95116D686C0}" type="datetimeFigureOut">
              <a:rPr lang="ar-EG" smtClean="0"/>
              <a:t>30/07/1441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2846038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8B7BC055-D010-439C-958F-C95116D686C0}" type="datetimeFigureOut">
              <a:rPr lang="ar-EG" smtClean="0"/>
              <a:t>30/07/1441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2766142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BC055-D010-439C-958F-C95116D686C0}" type="datetimeFigureOut">
              <a:rPr lang="ar-EG" smtClean="0"/>
              <a:t>30/07/1441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3987171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BC055-D010-439C-958F-C95116D686C0}"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355467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BC055-D010-439C-958F-C95116D686C0}"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56F1C68-FD9B-4D42-B687-EC257EB4EACF}" type="slidenum">
              <a:rPr lang="ar-EG" smtClean="0"/>
              <a:t>‹#›</a:t>
            </a:fld>
            <a:endParaRPr lang="ar-EG"/>
          </a:p>
        </p:txBody>
      </p:sp>
    </p:spTree>
    <p:extLst>
      <p:ext uri="{BB962C8B-B14F-4D97-AF65-F5344CB8AC3E}">
        <p14:creationId xmlns:p14="http://schemas.microsoft.com/office/powerpoint/2010/main" val="315201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7BC055-D010-439C-958F-C95116D686C0}" type="datetimeFigureOut">
              <a:rPr lang="ar-EG" smtClean="0"/>
              <a:t>30/07/1441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56F1C68-FD9B-4D42-B687-EC257EB4EACF}" type="slidenum">
              <a:rPr lang="ar-EG" smtClean="0"/>
              <a:t>‹#›</a:t>
            </a:fld>
            <a:endParaRPr lang="ar-EG"/>
          </a:p>
        </p:txBody>
      </p:sp>
    </p:spTree>
    <p:extLst>
      <p:ext uri="{BB962C8B-B14F-4D97-AF65-F5344CB8AC3E}">
        <p14:creationId xmlns:p14="http://schemas.microsoft.com/office/powerpoint/2010/main" val="2377330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1470025"/>
          </a:xfrm>
        </p:spPr>
        <p:txBody>
          <a:bodyPr/>
          <a:lstStyle/>
          <a:p>
            <a:r>
              <a:rPr lang="ar-EG" dirty="0" smtClean="0"/>
              <a:t>مداخل  تكنولوجيا التعليم والوسائط التكنولوجية الحديثة </a:t>
            </a:r>
            <a:endParaRPr lang="ar-EG" dirty="0"/>
          </a:p>
        </p:txBody>
      </p:sp>
      <p:sp>
        <p:nvSpPr>
          <p:cNvPr id="3" name="Subtitle 2"/>
          <p:cNvSpPr>
            <a:spLocks noGrp="1"/>
          </p:cNvSpPr>
          <p:nvPr>
            <p:ph type="subTitle" idx="1"/>
          </p:nvPr>
        </p:nvSpPr>
        <p:spPr>
          <a:xfrm>
            <a:off x="1371600" y="3140968"/>
            <a:ext cx="6400800" cy="1752600"/>
          </a:xfrm>
        </p:spPr>
        <p:txBody>
          <a:bodyPr>
            <a:normAutofit fontScale="85000" lnSpcReduction="20000"/>
          </a:bodyPr>
          <a:lstStyle/>
          <a:p>
            <a:r>
              <a:rPr lang="ar-EG" sz="2800" b="1" dirty="0" smtClean="0">
                <a:solidFill>
                  <a:schemeClr val="tx1"/>
                </a:solidFill>
              </a:rPr>
              <a:t>مدخل النظم    النظام مجموعة من الاشياء المترابطة والمتكاملة بعلاقات ذات صفات موحدة وتمثل اجزاءه  وتقدم معطيات ثابتة لنجاح العمل من خلال النظام </a:t>
            </a:r>
          </a:p>
          <a:p>
            <a:r>
              <a:rPr lang="ar-EG" sz="2800" b="1" dirty="0" smtClean="0">
                <a:solidFill>
                  <a:schemeClr val="tx1"/>
                </a:solidFill>
              </a:rPr>
              <a:t>- يعرف ايضا بانه تجميع لعناصر او وحدات تتحد فى شكل من اشكال  التفاعل النظامى او الاعتماد المتبادل </a:t>
            </a:r>
            <a:endParaRPr lang="ar-EG" sz="2800" b="1" dirty="0">
              <a:solidFill>
                <a:schemeClr val="tx1"/>
              </a:solidFill>
            </a:endParaRPr>
          </a:p>
        </p:txBody>
      </p:sp>
    </p:spTree>
    <p:extLst>
      <p:ext uri="{BB962C8B-B14F-4D97-AF65-F5344CB8AC3E}">
        <p14:creationId xmlns:p14="http://schemas.microsoft.com/office/powerpoint/2010/main" val="2168582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سمات الحقائب التعليمية وخصائصها</a:t>
            </a:r>
          </a:p>
        </p:txBody>
      </p:sp>
      <p:sp>
        <p:nvSpPr>
          <p:cNvPr id="3" name="Rectangle 2"/>
          <p:cNvSpPr/>
          <p:nvPr/>
        </p:nvSpPr>
        <p:spPr>
          <a:xfrm>
            <a:off x="2286000" y="2413338"/>
            <a:ext cx="4572000" cy="2031325"/>
          </a:xfrm>
          <a:prstGeom prst="rect">
            <a:avLst/>
          </a:prstGeom>
        </p:spPr>
        <p:txBody>
          <a:bodyPr>
            <a:spAutoFit/>
          </a:bodyPr>
          <a:lstStyle/>
          <a:p>
            <a:endParaRPr lang="ar-EG" dirty="0"/>
          </a:p>
          <a:p>
            <a:r>
              <a:rPr lang="ar-EG" dirty="0"/>
              <a:t>تتميز الحقائب التعليمية عموما بِـ :</a:t>
            </a:r>
          </a:p>
          <a:p>
            <a:r>
              <a:rPr lang="ar-EG" dirty="0"/>
              <a:t>– مراعاة الفروق الفردية بين المتعلمين (خصائص الفئات المستهدفة).</a:t>
            </a:r>
          </a:p>
          <a:p>
            <a:r>
              <a:rPr lang="ar-EG" dirty="0"/>
              <a:t>– الهدفية: لكل حقيبة تعليمية أهداف محددة .</a:t>
            </a:r>
          </a:p>
          <a:p>
            <a:r>
              <a:rPr lang="ar-EG" dirty="0"/>
              <a:t>– جعل المتعلم في قلب الاهتمام، بجعل الأنشطة متمركزة حوله باعتماد التعلم الذاتي/ الفردي.</a:t>
            </a:r>
          </a:p>
        </p:txBody>
      </p:sp>
    </p:spTree>
    <p:extLst>
      <p:ext uri="{BB962C8B-B14F-4D97-AF65-F5344CB8AC3E}">
        <p14:creationId xmlns:p14="http://schemas.microsoft.com/office/powerpoint/2010/main" val="4157997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مكونات/عناصر الحقيبة </a:t>
            </a:r>
            <a:r>
              <a:rPr lang="ar-EG" dirty="0" smtClean="0"/>
              <a:t>التعليمية</a:t>
            </a:r>
            <a:r>
              <a:rPr lang="ar-EG" dirty="0"/>
              <a:t/>
            </a:r>
            <a:br>
              <a:rPr lang="ar-EG" dirty="0"/>
            </a:br>
            <a:r>
              <a:rPr lang="ar-EG" dirty="0" smtClean="0"/>
              <a:t/>
            </a:r>
            <a:br>
              <a:rPr lang="ar-EG" dirty="0" smtClean="0"/>
            </a:br>
            <a:endParaRPr lang="ar-EG" dirty="0"/>
          </a:p>
        </p:txBody>
      </p:sp>
      <p:sp>
        <p:nvSpPr>
          <p:cNvPr id="3" name="Rectangle 2"/>
          <p:cNvSpPr/>
          <p:nvPr/>
        </p:nvSpPr>
        <p:spPr>
          <a:xfrm>
            <a:off x="2286000" y="612845"/>
            <a:ext cx="4572000" cy="5632311"/>
          </a:xfrm>
          <a:prstGeom prst="rect">
            <a:avLst/>
          </a:prstGeom>
        </p:spPr>
        <p:txBody>
          <a:bodyPr>
            <a:spAutoFit/>
          </a:bodyPr>
          <a:lstStyle/>
          <a:p>
            <a:r>
              <a:rPr lang="ar-EG" dirty="0"/>
              <a:t>أ- الدليل</a:t>
            </a:r>
          </a:p>
          <a:p>
            <a:r>
              <a:rPr lang="ar-EG" dirty="0"/>
              <a:t>وهو كُتيِّب صغير (وقد يكون على شكل صفحات منفصلة) يتضمن معلومات واضحة وشاملة عن:</a:t>
            </a:r>
          </a:p>
          <a:p>
            <a:r>
              <a:rPr lang="ar-EG" dirty="0"/>
              <a:t>– المقدمة: وتتضمن وصفا للحقيبة التعليمية: الفكرة الرئيسية، فكرة عن المحتويات…</a:t>
            </a:r>
          </a:p>
          <a:p>
            <a:r>
              <a:rPr lang="ar-EG" dirty="0"/>
              <a:t>– العنوان: ويشترط فيه أن يكون واضحا ويحدد الفكرة الأساسية وموضوع الحقيبة التعليمية .</a:t>
            </a:r>
          </a:p>
          <a:p>
            <a:r>
              <a:rPr lang="ar-EG" dirty="0"/>
              <a:t>– الفئة المستهدفة.</a:t>
            </a:r>
          </a:p>
          <a:p>
            <a:r>
              <a:rPr lang="ar-EG" dirty="0"/>
              <a:t>– الأهداف السلوكية: وصف النتائج المتوقعة عقب نهاية كل مرحلة من مراحل تنفيذ برنامج الحقيبة.</a:t>
            </a:r>
          </a:p>
          <a:p>
            <a:r>
              <a:rPr lang="ar-EG" dirty="0"/>
              <a:t>– التعليمات: و هي متوفرة في نُسختين، واحدة للمدرس والأخرى للمتعلم، وتتضمن إرشادات التعامل مع الحقيبة و شرحا لخطوات العمل وإنجاز الاختبارات ومواعيدها .</a:t>
            </a:r>
          </a:p>
          <a:p>
            <a:r>
              <a:rPr lang="ar-EG" dirty="0"/>
              <a:t>– حصر مكونات الحقيبة: سواء المطبوعة أو غير المطبوعة (أجهزة، أدوات، أشرطة فيديو، صور، كتب، موسوعات، تسجيلات صوتية، خرائط ، شرائح (سلايدات </a:t>
            </a:r>
            <a:r>
              <a:rPr lang="en-US" dirty="0"/>
              <a:t>slides).، </a:t>
            </a:r>
            <a:r>
              <a:rPr lang="ar-EG" dirty="0"/>
              <a:t>مُجسمات…)</a:t>
            </a:r>
          </a:p>
          <a:p>
            <a:r>
              <a:rPr lang="ar-EG" dirty="0"/>
              <a:t>– فكرة عن كيفية إنجاز الأنشطة والاختبارات بأنواعها، ومفاتيح الإجابة.</a:t>
            </a:r>
          </a:p>
          <a:p>
            <a:r>
              <a:rPr lang="ar-EG" dirty="0"/>
              <a:t>-الفهرس وقائمة </a:t>
            </a:r>
          </a:p>
        </p:txBody>
      </p:sp>
    </p:spTree>
    <p:extLst>
      <p:ext uri="{BB962C8B-B14F-4D97-AF65-F5344CB8AC3E}">
        <p14:creationId xmlns:p14="http://schemas.microsoft.com/office/powerpoint/2010/main" val="414091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مكونات النظام </a:t>
            </a:r>
            <a:endParaRPr lang="ar-EG" dirty="0"/>
          </a:p>
        </p:txBody>
      </p:sp>
      <p:sp>
        <p:nvSpPr>
          <p:cNvPr id="3" name="Content Placeholder 2"/>
          <p:cNvSpPr>
            <a:spLocks noGrp="1"/>
          </p:cNvSpPr>
          <p:nvPr>
            <p:ph idx="1"/>
          </p:nvPr>
        </p:nvSpPr>
        <p:spPr/>
        <p:txBody>
          <a:bodyPr/>
          <a:lstStyle/>
          <a:p>
            <a:r>
              <a:rPr lang="ar-EG" dirty="0" smtClean="0"/>
              <a:t>يتكون النظام من العناصر الاساسية التالية </a:t>
            </a:r>
          </a:p>
          <a:p>
            <a:pPr>
              <a:buFontTx/>
              <a:buChar char="-"/>
            </a:pPr>
            <a:r>
              <a:rPr lang="ar-EG" dirty="0" smtClean="0"/>
              <a:t>المدخلات </a:t>
            </a:r>
          </a:p>
          <a:p>
            <a:pPr>
              <a:buFontTx/>
              <a:buChar char="-"/>
            </a:pPr>
            <a:r>
              <a:rPr lang="ar-EG" dirty="0" smtClean="0"/>
              <a:t>-العمليات </a:t>
            </a:r>
          </a:p>
          <a:p>
            <a:pPr>
              <a:buFontTx/>
              <a:buChar char="-"/>
            </a:pPr>
            <a:r>
              <a:rPr lang="ar-EG" dirty="0" smtClean="0"/>
              <a:t>-المخرجات </a:t>
            </a:r>
          </a:p>
          <a:p>
            <a:pPr>
              <a:buFontTx/>
              <a:buChar char="-"/>
            </a:pPr>
            <a:r>
              <a:rPr lang="ar-EG" dirty="0" smtClean="0"/>
              <a:t>-البيئة </a:t>
            </a:r>
          </a:p>
          <a:p>
            <a:pPr>
              <a:buFontTx/>
              <a:buChar char="-"/>
            </a:pPr>
            <a:r>
              <a:rPr lang="ar-EG" dirty="0" smtClean="0"/>
              <a:t>-التغذية الراجعة </a:t>
            </a:r>
            <a:endParaRPr lang="ar-EG" dirty="0"/>
          </a:p>
        </p:txBody>
      </p:sp>
    </p:spTree>
    <p:extLst>
      <p:ext uri="{BB962C8B-B14F-4D97-AF65-F5344CB8AC3E}">
        <p14:creationId xmlns:p14="http://schemas.microsoft.com/office/powerpoint/2010/main" val="217144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404664"/>
            <a:ext cx="8229600" cy="1143000"/>
          </a:xfrm>
        </p:spPr>
        <p:txBody>
          <a:bodyPr>
            <a:normAutofit fontScale="90000"/>
          </a:bodyPr>
          <a:lstStyle/>
          <a:p>
            <a:r>
              <a:rPr lang="ar-EG" dirty="0"/>
              <a:t>التعليم المبرمج</a:t>
            </a:r>
            <a:br>
              <a:rPr lang="ar-EG" dirty="0"/>
            </a:br>
            <a:r>
              <a:rPr lang="ar-EG" dirty="0"/>
              <a:t/>
            </a:r>
            <a:br>
              <a:rPr lang="ar-EG" dirty="0"/>
            </a:br>
            <a:endParaRPr lang="ar-EG" dirty="0"/>
          </a:p>
        </p:txBody>
      </p:sp>
      <p:sp>
        <p:nvSpPr>
          <p:cNvPr id="3" name="Rectangle 2"/>
          <p:cNvSpPr/>
          <p:nvPr/>
        </p:nvSpPr>
        <p:spPr>
          <a:xfrm>
            <a:off x="1403648" y="1555130"/>
            <a:ext cx="6840760" cy="2308324"/>
          </a:xfrm>
          <a:prstGeom prst="rect">
            <a:avLst/>
          </a:prstGeom>
        </p:spPr>
        <p:txBody>
          <a:bodyPr wrap="square">
            <a:spAutoFit/>
          </a:bodyPr>
          <a:lstStyle/>
          <a:p>
            <a:pPr algn="just"/>
            <a:r>
              <a:rPr lang="ar-EG" sz="2400" b="1" dirty="0"/>
              <a:t>عبارة عن طريقة للتدريس تقسم فيها المادة الدراسية بطريقة منطقية إلى خطوات صغيرة منظمة في تتابع طلب كل خطوة </a:t>
            </a:r>
            <a:r>
              <a:rPr lang="ar-EG" sz="2400" b="1" dirty="0" smtClean="0"/>
              <a:t>منها استجابة ايجابية من التلميذ .وهو احد أساليب التعلم الذاتي و التي تمكن الفرد من أن يعلم نفسه بنفسه ذاتيا بواسطة برنامج اعد بأسلوب خاص يستند إلى النظرية لسلوكية (نظرية سكينر) في علم النفس</a:t>
            </a:r>
            <a:endParaRPr lang="ar-EG" sz="2400" b="1" dirty="0"/>
          </a:p>
        </p:txBody>
      </p:sp>
      <p:sp>
        <p:nvSpPr>
          <p:cNvPr id="4" name="Rectangle 3"/>
          <p:cNvSpPr/>
          <p:nvPr/>
        </p:nvSpPr>
        <p:spPr>
          <a:xfrm>
            <a:off x="1183457" y="4509120"/>
            <a:ext cx="7398568" cy="1200329"/>
          </a:xfrm>
          <a:prstGeom prst="rect">
            <a:avLst/>
          </a:prstGeom>
        </p:spPr>
        <p:txBody>
          <a:bodyPr wrap="square">
            <a:spAutoFit/>
          </a:bodyPr>
          <a:lstStyle/>
          <a:p>
            <a:r>
              <a:rPr lang="ar-EG" sz="2400" b="1" dirty="0">
                <a:solidFill>
                  <a:prstClr val="black"/>
                </a:solidFill>
              </a:rPr>
              <a:t>منها استجابة ايجابية من التلميذ .وهو احد أساليب التعلم الذاتي و التي تمكن الفرد من أن يعلم نفسه بنفسه ذاتيا بواسطة برنامج اعد بأسلوب خاص يستند إلى النظرية لسلوكية (نظرية سكينر) في علم النفس</a:t>
            </a:r>
            <a:endParaRPr lang="ar-EG" sz="2400" b="1" dirty="0"/>
          </a:p>
        </p:txBody>
      </p:sp>
    </p:spTree>
    <p:extLst>
      <p:ext uri="{BB962C8B-B14F-4D97-AF65-F5344CB8AC3E}">
        <p14:creationId xmlns:p14="http://schemas.microsoft.com/office/powerpoint/2010/main" val="1591024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Rectangle 2"/>
          <p:cNvSpPr/>
          <p:nvPr/>
        </p:nvSpPr>
        <p:spPr>
          <a:xfrm>
            <a:off x="1043608" y="1997839"/>
            <a:ext cx="7200800" cy="3416320"/>
          </a:xfrm>
          <a:prstGeom prst="rect">
            <a:avLst/>
          </a:prstGeom>
        </p:spPr>
        <p:txBody>
          <a:bodyPr wrap="square">
            <a:spAutoFit/>
          </a:bodyPr>
          <a:lstStyle/>
          <a:p>
            <a:r>
              <a:rPr lang="ar-EG" dirty="0"/>
              <a:t> </a:t>
            </a:r>
            <a:r>
              <a:rPr lang="ar-EG" sz="2400" dirty="0"/>
              <a:t>أهداف التعليم المبرمج </a:t>
            </a:r>
          </a:p>
          <a:p>
            <a:r>
              <a:rPr lang="ar-EG" sz="2400" dirty="0"/>
              <a:t>- تعلم الفرد كيفية مزاولته أو ممارسته للخبرات التعليمية بنفسه.</a:t>
            </a:r>
          </a:p>
          <a:p>
            <a:r>
              <a:rPr lang="ar-EG" sz="2400" dirty="0"/>
              <a:t>- تأكيد قدرة المتعلم على إدراك جوانب الموقف التعليمي.</a:t>
            </a:r>
          </a:p>
          <a:p>
            <a:r>
              <a:rPr lang="ar-EG" sz="2400" dirty="0"/>
              <a:t>- استخدام المتعلم لقدراته، وتوظيف استعداداته في سبيل الوصول إلى غايته.</a:t>
            </a:r>
          </a:p>
          <a:p>
            <a:r>
              <a:rPr lang="ar-EG" sz="2400" dirty="0"/>
              <a:t>- المرونة في ا لممارسة العملية للمتعلم وفقا لإمكانياته الدراسية أو التحصيلية.</a:t>
            </a:r>
          </a:p>
          <a:p>
            <a:r>
              <a:rPr lang="ar-EG" sz="2400" dirty="0"/>
              <a:t>- إكساب المتعلم الثقة بنفسه نتيجة تحمله مسؤولية التعليم والاعتماد على قدراته الذاتية.</a:t>
            </a:r>
          </a:p>
        </p:txBody>
      </p:sp>
    </p:spTree>
    <p:extLst>
      <p:ext uri="{BB962C8B-B14F-4D97-AF65-F5344CB8AC3E}">
        <p14:creationId xmlns:p14="http://schemas.microsoft.com/office/powerpoint/2010/main" val="296633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انواعه</a:t>
            </a:r>
            <a:endParaRPr lang="ar-EG" dirty="0"/>
          </a:p>
        </p:txBody>
      </p:sp>
      <p:sp>
        <p:nvSpPr>
          <p:cNvPr id="3" name="Rectangle 2"/>
          <p:cNvSpPr/>
          <p:nvPr/>
        </p:nvSpPr>
        <p:spPr>
          <a:xfrm>
            <a:off x="323528" y="1166843"/>
            <a:ext cx="8363272" cy="4524315"/>
          </a:xfrm>
          <a:prstGeom prst="rect">
            <a:avLst/>
          </a:prstGeom>
        </p:spPr>
        <p:txBody>
          <a:bodyPr wrap="square">
            <a:spAutoFit/>
          </a:bodyPr>
          <a:lstStyle/>
          <a:p>
            <a:r>
              <a:rPr lang="ar-EG" dirty="0"/>
              <a:t>ان </a:t>
            </a:r>
            <a:r>
              <a:rPr lang="ar-EG" sz="2400" b="1" dirty="0"/>
              <a:t>رئيسيان من البرمجة هما الأسلوب الخطي و الأسلوب التفريعي</a:t>
            </a:r>
          </a:p>
          <a:p>
            <a:r>
              <a:rPr lang="ar-EG" sz="2400" b="1" dirty="0"/>
              <a:t>+ الأسلوب الخطي: هو ل » سكينر « </a:t>
            </a:r>
            <a:r>
              <a:rPr lang="en-US" sz="2400" b="1" dirty="0" err="1"/>
              <a:t>skiner</a:t>
            </a:r>
            <a:r>
              <a:rPr lang="en-US" sz="2400" b="1" dirty="0"/>
              <a:t> </a:t>
            </a:r>
            <a:r>
              <a:rPr lang="ar-EG" sz="2400" b="1" dirty="0"/>
              <a:t>يقوم على تحليل المادة الدراسية أو التحصيلية لأجزاء مستقلة يسمى كل منها إطار وتتوالى الأطر في نمط أفقي مستقيم وتقدم الأسئلة مباشرة في البرنامج الخطي?بحيث يفكر التلميذ و يكتب إجابته ?و تسمى البرمجة الخطية ببرامج الخط المستقيم? الذي يبدأ من السلوك الأولي إلى السلوك النهائي المطلوب ?و لذلك فان كل إطار يتضمن الاستجابة الصحيحة للإطار السابق? بالإضافة إلى المعلومات الجديدة و المنبهات أي إن استجابة التلميذ يتم تعزيزها مباشرة.</a:t>
            </a:r>
          </a:p>
          <a:p>
            <a:r>
              <a:rPr lang="ar-EG" sz="2400" b="1" dirty="0"/>
              <a:t>+ الأسلوب التفريعي :ويعود الفضل في ابتكاره إلى كراودر« </a:t>
            </a:r>
            <a:r>
              <a:rPr lang="en-US" sz="2400" b="1" dirty="0" err="1"/>
              <a:t>crawder</a:t>
            </a:r>
            <a:r>
              <a:rPr lang="en-US" sz="2400" b="1" dirty="0"/>
              <a:t> »</a:t>
            </a:r>
            <a:r>
              <a:rPr lang="ar-EG" sz="2400" b="1" dirty="0"/>
              <a:t>وعنده يشمل الإطار فقرة أو فقرتين من المعلومات .ثم يوجه سؤالا من نوع الاختيار من المتعدد ? يجيب عليه المتعلم باختيار إجابة واحدة . فإذا كانت الإجابة صحيحة يطلب البرنامج من المتعلم الانتقال إلى إطار آ</a:t>
            </a:r>
          </a:p>
        </p:txBody>
      </p:sp>
    </p:spTree>
    <p:extLst>
      <p:ext uri="{BB962C8B-B14F-4D97-AF65-F5344CB8AC3E}">
        <p14:creationId xmlns:p14="http://schemas.microsoft.com/office/powerpoint/2010/main" val="2231486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التدريس  المصغر</a:t>
            </a:r>
            <a:endParaRPr lang="ar-EG" dirty="0"/>
          </a:p>
        </p:txBody>
      </p:sp>
      <p:sp>
        <p:nvSpPr>
          <p:cNvPr id="3" name="Rectangle 2"/>
          <p:cNvSpPr/>
          <p:nvPr/>
        </p:nvSpPr>
        <p:spPr>
          <a:xfrm>
            <a:off x="683568" y="2837254"/>
            <a:ext cx="8136904" cy="1815882"/>
          </a:xfrm>
          <a:prstGeom prst="rect">
            <a:avLst/>
          </a:prstGeom>
        </p:spPr>
        <p:txBody>
          <a:bodyPr wrap="square">
            <a:spAutoFit/>
          </a:bodyPr>
          <a:lstStyle/>
          <a:p>
            <a:r>
              <a:rPr lang="ar-EG" sz="2800" b="1" dirty="0"/>
              <a:t>تدريس المصغر هو إجراء تعليمي في وسط محدود. يستعمل في تكوين المعلمين والقيام ببعض التجارب البيداغوجية ، يحدد وقت الحصة التعليمية ما بين 5 و 10 دقائق، وعدد التلاميذ بخمس، واقتصار الطالب المعلم على توظيف تقنية واحدة من تقنيات التدريس .</a:t>
            </a:r>
          </a:p>
        </p:txBody>
      </p:sp>
    </p:spTree>
    <p:extLst>
      <p:ext uri="{BB962C8B-B14F-4D97-AF65-F5344CB8AC3E}">
        <p14:creationId xmlns:p14="http://schemas.microsoft.com/office/powerpoint/2010/main" val="4279962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954575"/>
            <a:ext cx="7560840" cy="2554545"/>
          </a:xfrm>
          <a:prstGeom prst="rect">
            <a:avLst/>
          </a:prstGeom>
        </p:spPr>
        <p:txBody>
          <a:bodyPr wrap="square">
            <a:spAutoFit/>
          </a:bodyPr>
          <a:lstStyle/>
          <a:p>
            <a:r>
              <a:rPr lang="ar-EG" sz="4000" b="1" dirty="0"/>
              <a:t>شرطان أساسيان لنجاح هذا النظام من التعليم، هما : رغبة الطالب المعلم في تنمية خبراته وتصحيحها نحو الأفضل، وتحديد النموذج الأنسب والأمثل للتقليد والاقت</a:t>
            </a:r>
          </a:p>
        </p:txBody>
      </p:sp>
    </p:spTree>
    <p:extLst>
      <p:ext uri="{BB962C8B-B14F-4D97-AF65-F5344CB8AC3E}">
        <p14:creationId xmlns:p14="http://schemas.microsoft.com/office/powerpoint/2010/main" val="3584036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244408" cy="5262979"/>
          </a:xfrm>
          <a:prstGeom prst="rect">
            <a:avLst/>
          </a:prstGeom>
        </p:spPr>
        <p:txBody>
          <a:bodyPr wrap="square">
            <a:spAutoFit/>
          </a:bodyPr>
          <a:lstStyle/>
          <a:p>
            <a:r>
              <a:rPr lang="ar-EG" sz="2400" b="1" dirty="0"/>
              <a:t>المخطط يوضح عملية التخطيط والعناصر المكونة له :</a:t>
            </a:r>
          </a:p>
          <a:p>
            <a:r>
              <a:rPr lang="ar-EG" sz="2400" b="1" dirty="0"/>
              <a:t>1. الأهداف البيداغوجية : مهارات، قيم، مفاهيم ..</a:t>
            </a:r>
          </a:p>
          <a:p>
            <a:r>
              <a:rPr lang="ar-EG" sz="2400" b="1" dirty="0"/>
              <a:t>2. الأهداف التعليمية .</a:t>
            </a:r>
          </a:p>
          <a:p>
            <a:r>
              <a:rPr lang="ar-EG" sz="2400" b="1" dirty="0"/>
              <a:t>3. الأسلوب وطريقة التدريس . التفكير المنطقي ـ الإنصات ـ التعبير ..</a:t>
            </a:r>
          </a:p>
          <a:p>
            <a:r>
              <a:rPr lang="ar-EG" sz="2400" b="1" dirty="0"/>
              <a:t>العمل الجماعي ـ التفاني والإخلاص ـ المواطنة.. العقلانية ـ العلمانية ـ الالتزام ..</a:t>
            </a:r>
          </a:p>
          <a:p>
            <a:r>
              <a:rPr lang="ar-EG" sz="2400" b="1" dirty="0"/>
              <a:t>التعرف على أقسام الجملة ـ مساحة المربع ـ التمييز بين الاستعارة والكناية ..</a:t>
            </a:r>
          </a:p>
          <a:p>
            <a:r>
              <a:rPr lang="ar-EG" sz="2400" b="1" dirty="0"/>
              <a:t>إلقائية ـ حوارية ...</a:t>
            </a:r>
          </a:p>
          <a:p>
            <a:r>
              <a:rPr lang="ar-EG" sz="2400" b="1" dirty="0"/>
              <a:t>أما الأداء فيتم بتحليل وتحويل المادة المدرسة إلى مهارات يتحكم فيها الطالب . نكتشف هذه المهارات من خلال إجابات الطالب الشفوية أو الكتابية التي تنم عن استيعاب جيد للدرس .</a:t>
            </a:r>
          </a:p>
          <a:p>
            <a:r>
              <a:rPr lang="ar-EG" sz="2400" b="1" dirty="0"/>
              <a:t>ـ ثانيا : الملاحظة : وتعتمد على المشاهدة لتوضيح الرؤية في التدريس، وتقوم على سلسلة متصلة تتدرج من البداية النسبية للملاحظة غير المخططة وغير المنظمة إلى النهاية العالية للملاحظة المخططة والمنظمة .</a:t>
            </a:r>
          </a:p>
          <a:p>
            <a:r>
              <a:rPr lang="ar-EG" sz="2400" b="1" dirty="0"/>
              <a:t>يجلس الملاحظ (المشرف</a:t>
            </a:r>
            <a:r>
              <a:rPr lang="ar-EG" sz="2400" b="1" dirty="0" smtClean="0"/>
              <a:t>)</a:t>
            </a:r>
            <a:endParaRPr lang="ar-EG" sz="2400" b="1" dirty="0"/>
          </a:p>
        </p:txBody>
      </p:sp>
    </p:spTree>
    <p:extLst>
      <p:ext uri="{BB962C8B-B14F-4D97-AF65-F5344CB8AC3E}">
        <p14:creationId xmlns:p14="http://schemas.microsoft.com/office/powerpoint/2010/main" val="160440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 تعريف الحقائب التعليمية</a:t>
            </a:r>
          </a:p>
        </p:txBody>
      </p:sp>
      <p:sp>
        <p:nvSpPr>
          <p:cNvPr id="3" name="Rectangle 2"/>
          <p:cNvSpPr/>
          <p:nvPr/>
        </p:nvSpPr>
        <p:spPr>
          <a:xfrm>
            <a:off x="2051720" y="2710043"/>
            <a:ext cx="5976664" cy="1200329"/>
          </a:xfrm>
          <a:prstGeom prst="rect">
            <a:avLst/>
          </a:prstGeom>
        </p:spPr>
        <p:txBody>
          <a:bodyPr wrap="square">
            <a:spAutoFit/>
          </a:bodyPr>
          <a:lstStyle/>
          <a:p>
            <a:r>
              <a:rPr lang="ar-EG" dirty="0"/>
              <a:t> الحقائب التعليمية بناء متكامل لمجموعة من المكونات الأساسية والضرورية (من أجهزة ووسائل ومواد وأدوات تعليمية وغيرها يتم حفظها بشكل آمن ومناسب داخل حقيبة سهلة الاستعمال) لتقديم وحدة تعليمية معينة، وتسعى لإتاحة فُرص التعلم الفردي </a:t>
            </a:r>
          </a:p>
        </p:txBody>
      </p:sp>
    </p:spTree>
    <p:extLst>
      <p:ext uri="{BB962C8B-B14F-4D97-AF65-F5344CB8AC3E}">
        <p14:creationId xmlns:p14="http://schemas.microsoft.com/office/powerpoint/2010/main" val="1077798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817</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مداخل  تكنولوجيا التعليم والوسائط التكنولوجية الحديثة </vt:lpstr>
      <vt:lpstr>مكونات النظام </vt:lpstr>
      <vt:lpstr>التعليم المبرمج  </vt:lpstr>
      <vt:lpstr>PowerPoint Presentation</vt:lpstr>
      <vt:lpstr>انواعه</vt:lpstr>
      <vt:lpstr>التدريس  المصغر</vt:lpstr>
      <vt:lpstr>PowerPoint Presentation</vt:lpstr>
      <vt:lpstr>PowerPoint Presentation</vt:lpstr>
      <vt:lpstr> تعريف الحقائب التعليمية</vt:lpstr>
      <vt:lpstr>سمات الحقائب التعليمية وخصائصها</vt:lpstr>
      <vt:lpstr>مكونات/عناصر الحقيبة التعليمية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مداخل  تكنولوجيا التعليم والوسائط التكنولوجية الحديثة</dc:title>
  <dc:creator>MyPc</dc:creator>
  <cp:lastModifiedBy>MAYSAAA AHMED</cp:lastModifiedBy>
  <cp:revision>10</cp:revision>
  <dcterms:created xsi:type="dcterms:W3CDTF">2020-03-20T06:55:03Z</dcterms:created>
  <dcterms:modified xsi:type="dcterms:W3CDTF">2020-03-24T20:45:34Z</dcterms:modified>
</cp:coreProperties>
</file>